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50.jpe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4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84715" y="-5390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52928" y="3397051"/>
            <a:ext cx="5100849" cy="569486"/>
            <a:chOff x="0" y="0"/>
            <a:chExt cx="1217501" cy="1359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7501" cy="135928"/>
            </a:xfrm>
            <a:custGeom>
              <a:avLst/>
              <a:gdLst/>
              <a:ahLst/>
              <a:cxnLst/>
              <a:rect r="r" b="b" t="t" l="l"/>
              <a:pathLst>
                <a:path h="135928" w="1217501">
                  <a:moveTo>
                    <a:pt x="27320" y="0"/>
                  </a:moveTo>
                  <a:lnTo>
                    <a:pt x="1190181" y="0"/>
                  </a:lnTo>
                  <a:cubicBezTo>
                    <a:pt x="1197427" y="0"/>
                    <a:pt x="1204376" y="2878"/>
                    <a:pt x="1209499" y="8002"/>
                  </a:cubicBezTo>
                  <a:cubicBezTo>
                    <a:pt x="1214623" y="13125"/>
                    <a:pt x="1217501" y="20074"/>
                    <a:pt x="1217501" y="27320"/>
                  </a:cubicBezTo>
                  <a:lnTo>
                    <a:pt x="1217501" y="108608"/>
                  </a:lnTo>
                  <a:cubicBezTo>
                    <a:pt x="1217501" y="115854"/>
                    <a:pt x="1214623" y="122803"/>
                    <a:pt x="1209499" y="127926"/>
                  </a:cubicBezTo>
                  <a:cubicBezTo>
                    <a:pt x="1204376" y="133050"/>
                    <a:pt x="1197427" y="135928"/>
                    <a:pt x="1190181" y="135928"/>
                  </a:cubicBezTo>
                  <a:lnTo>
                    <a:pt x="27320" y="135928"/>
                  </a:lnTo>
                  <a:cubicBezTo>
                    <a:pt x="20074" y="135928"/>
                    <a:pt x="13125" y="133050"/>
                    <a:pt x="8002" y="127926"/>
                  </a:cubicBezTo>
                  <a:cubicBezTo>
                    <a:pt x="2878" y="122803"/>
                    <a:pt x="0" y="115854"/>
                    <a:pt x="0" y="108608"/>
                  </a:cubicBezTo>
                  <a:lnTo>
                    <a:pt x="0" y="27320"/>
                  </a:lnTo>
                  <a:cubicBezTo>
                    <a:pt x="0" y="20074"/>
                    <a:pt x="2878" y="13125"/>
                    <a:pt x="8002" y="8002"/>
                  </a:cubicBezTo>
                  <a:cubicBezTo>
                    <a:pt x="13125" y="2878"/>
                    <a:pt x="20074" y="0"/>
                    <a:pt x="27320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217501" cy="154978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Machine Learning - I - 18CSE392T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578797" y="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81799" y="654796"/>
            <a:ext cx="1221365" cy="1221365"/>
          </a:xfrm>
          <a:custGeom>
            <a:avLst/>
            <a:gdLst/>
            <a:ahLst/>
            <a:cxnLst/>
            <a:rect r="r" b="b" t="t" l="l"/>
            <a:pathLst>
              <a:path h="1221365" w="1221365">
                <a:moveTo>
                  <a:pt x="0" y="0"/>
                </a:moveTo>
                <a:lnTo>
                  <a:pt x="1221366" y="0"/>
                </a:lnTo>
                <a:lnTo>
                  <a:pt x="1221366" y="1221366"/>
                </a:lnTo>
                <a:lnTo>
                  <a:pt x="0" y="1221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578797" y="820376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94832" y="4163622"/>
            <a:ext cx="110236" cy="2818996"/>
            <a:chOff x="0" y="0"/>
            <a:chExt cx="26312" cy="6728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075301" y="1677338"/>
            <a:ext cx="4885026" cy="7531082"/>
          </a:xfrm>
          <a:custGeom>
            <a:avLst/>
            <a:gdLst/>
            <a:ahLst/>
            <a:cxnLst/>
            <a:rect r="r" b="b" t="t" l="l"/>
            <a:pathLst>
              <a:path h="7531082" w="4885026">
                <a:moveTo>
                  <a:pt x="0" y="0"/>
                </a:moveTo>
                <a:lnTo>
                  <a:pt x="4885027" y="0"/>
                </a:lnTo>
                <a:lnTo>
                  <a:pt x="4885027" y="7531083"/>
                </a:lnTo>
                <a:lnTo>
                  <a:pt x="0" y="7531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52928" y="4719012"/>
            <a:ext cx="9661697" cy="243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30"/>
              </a:lnSpc>
            </a:pPr>
            <a:r>
              <a:rPr lang="en-US" sz="9406">
                <a:solidFill>
                  <a:srgbClr val="1C5739"/>
                </a:solidFill>
                <a:latin typeface="Codec Pro ExtraBold"/>
              </a:rPr>
              <a:t>INDIAN SIGN</a:t>
            </a:r>
          </a:p>
          <a:p>
            <a:pPr>
              <a:lnSpc>
                <a:spcPts val="8550"/>
              </a:lnSpc>
            </a:pPr>
            <a:r>
              <a:rPr lang="en-US" sz="8906">
                <a:solidFill>
                  <a:srgbClr val="1C5739"/>
                </a:solidFill>
                <a:latin typeface="Codec Pro ExtraBold"/>
              </a:rPr>
              <a:t>LANG DETECTION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52928" y="1991225"/>
            <a:ext cx="2279109" cy="72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 spc="105">
                <a:solidFill>
                  <a:srgbClr val="1C5739"/>
                </a:solidFill>
                <a:latin typeface="Open Sauce"/>
              </a:rPr>
              <a:t>SRMIST-Kattankulathur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52928" y="7968055"/>
            <a:ext cx="5618799" cy="151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44"/>
              </a:lnSpc>
            </a:pPr>
            <a:r>
              <a:rPr lang="en-US" sz="2341">
                <a:solidFill>
                  <a:srgbClr val="1C5739"/>
                </a:solidFill>
                <a:latin typeface="Open Sauce"/>
              </a:rPr>
              <a:t>Done by:</a:t>
            </a:r>
          </a:p>
          <a:p>
            <a:pPr algn="r">
              <a:lnSpc>
                <a:spcPts val="3044"/>
              </a:lnSpc>
            </a:pPr>
            <a:r>
              <a:rPr lang="en-US" sz="2341">
                <a:solidFill>
                  <a:srgbClr val="1C5739"/>
                </a:solidFill>
                <a:latin typeface="Open Sauce"/>
              </a:rPr>
              <a:t>Tarush Chintala  [ RA2111027010004 ]</a:t>
            </a:r>
          </a:p>
          <a:p>
            <a:pPr algn="r">
              <a:lnSpc>
                <a:spcPts val="3044"/>
              </a:lnSpc>
            </a:pPr>
            <a:r>
              <a:rPr lang="en-US" sz="2341">
                <a:solidFill>
                  <a:srgbClr val="1C5739"/>
                </a:solidFill>
                <a:latin typeface="Open Sauce"/>
              </a:rPr>
              <a:t>Gaurang Ashava  [ RA2111027010007 ]</a:t>
            </a:r>
          </a:p>
          <a:p>
            <a:pPr algn="r">
              <a:lnSpc>
                <a:spcPts val="3044"/>
              </a:lnSpc>
              <a:spcBef>
                <a:spcPct val="0"/>
              </a:spcBef>
            </a:pPr>
            <a:r>
              <a:rPr lang="en-US" sz="2341">
                <a:solidFill>
                  <a:srgbClr val="1C5739"/>
                </a:solidFill>
                <a:latin typeface="Open Sauce"/>
              </a:rPr>
              <a:t>Ritesh Mishra  [ RA2111027010014 ]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3977" y="1337393"/>
            <a:ext cx="6265931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Implementation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896" y="2889717"/>
            <a:ext cx="7218354" cy="5740581"/>
          </a:xfrm>
          <a:custGeom>
            <a:avLst/>
            <a:gdLst/>
            <a:ahLst/>
            <a:cxnLst/>
            <a:rect r="r" b="b" t="t" l="l"/>
            <a:pathLst>
              <a:path h="5740581" w="7218354">
                <a:moveTo>
                  <a:pt x="0" y="0"/>
                </a:moveTo>
                <a:lnTo>
                  <a:pt x="7218354" y="0"/>
                </a:lnTo>
                <a:lnTo>
                  <a:pt x="7218354" y="5740580"/>
                </a:lnTo>
                <a:lnTo>
                  <a:pt x="0" y="5740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446" t="-25501" r="-116981" b="-4243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12608" y="2889717"/>
            <a:ext cx="7153141" cy="5740581"/>
          </a:xfrm>
          <a:custGeom>
            <a:avLst/>
            <a:gdLst/>
            <a:ahLst/>
            <a:cxnLst/>
            <a:rect r="r" b="b" t="t" l="l"/>
            <a:pathLst>
              <a:path h="5740581" w="7153141">
                <a:moveTo>
                  <a:pt x="0" y="0"/>
                </a:moveTo>
                <a:lnTo>
                  <a:pt x="7153141" y="0"/>
                </a:lnTo>
                <a:lnTo>
                  <a:pt x="7153141" y="5740580"/>
                </a:lnTo>
                <a:lnTo>
                  <a:pt x="0" y="574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426" t="-24511" r="-118165" b="-43421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3977" y="1337393"/>
            <a:ext cx="6265931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Implementation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2068" y="2815690"/>
            <a:ext cx="7641932" cy="6039130"/>
          </a:xfrm>
          <a:custGeom>
            <a:avLst/>
            <a:gdLst/>
            <a:ahLst/>
            <a:cxnLst/>
            <a:rect r="r" b="b" t="t" l="l"/>
            <a:pathLst>
              <a:path h="6039130" w="7641932">
                <a:moveTo>
                  <a:pt x="0" y="0"/>
                </a:moveTo>
                <a:lnTo>
                  <a:pt x="7641932" y="0"/>
                </a:lnTo>
                <a:lnTo>
                  <a:pt x="7641932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78569" y="2815690"/>
            <a:ext cx="7571447" cy="6039130"/>
          </a:xfrm>
          <a:custGeom>
            <a:avLst/>
            <a:gdLst/>
            <a:ahLst/>
            <a:cxnLst/>
            <a:rect r="r" b="b" t="t" l="l"/>
            <a:pathLst>
              <a:path h="6039130" w="7571447">
                <a:moveTo>
                  <a:pt x="0" y="0"/>
                </a:moveTo>
                <a:lnTo>
                  <a:pt x="7571447" y="0"/>
                </a:lnTo>
                <a:lnTo>
                  <a:pt x="7571447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401" t="-25131" r="-117909" b="-4363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3977" y="1337393"/>
            <a:ext cx="6265931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Implementation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741612"/>
            <a:ext cx="7595124" cy="6053399"/>
          </a:xfrm>
          <a:custGeom>
            <a:avLst/>
            <a:gdLst/>
            <a:ahLst/>
            <a:cxnLst/>
            <a:rect r="r" b="b" t="t" l="l"/>
            <a:pathLst>
              <a:path h="6053399" w="7595124">
                <a:moveTo>
                  <a:pt x="0" y="0"/>
                </a:moveTo>
                <a:lnTo>
                  <a:pt x="7595124" y="0"/>
                </a:lnTo>
                <a:lnTo>
                  <a:pt x="7595124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4611" y="2741612"/>
            <a:ext cx="7584689" cy="6039130"/>
          </a:xfrm>
          <a:custGeom>
            <a:avLst/>
            <a:gdLst/>
            <a:ahLst/>
            <a:cxnLst/>
            <a:rect r="r" b="b" t="t" l="l"/>
            <a:pathLst>
              <a:path h="6039130" w="7584689">
                <a:moveTo>
                  <a:pt x="0" y="0"/>
                </a:moveTo>
                <a:lnTo>
                  <a:pt x="7584689" y="0"/>
                </a:lnTo>
                <a:lnTo>
                  <a:pt x="7584689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9630" y="1900149"/>
            <a:ext cx="7845600" cy="87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Bibliography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4294" y="2745245"/>
            <a:ext cx="6655458" cy="73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166" spc="212">
                <a:solidFill>
                  <a:srgbClr val="231F20"/>
                </a:solidFill>
                <a:latin typeface="Open Sauce"/>
              </a:rPr>
              <a:t>Important references and sources used in the project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365559" y="4483654"/>
            <a:ext cx="12960041" cy="725042"/>
            <a:chOff x="0" y="0"/>
            <a:chExt cx="3553615" cy="19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53614" cy="198805"/>
            </a:xfrm>
            <a:custGeom>
              <a:avLst/>
              <a:gdLst/>
              <a:ahLst/>
              <a:cxnLst/>
              <a:rect r="r" b="b" t="t" l="l"/>
              <a:pathLst>
                <a:path h="198805" w="3553614">
                  <a:moveTo>
                    <a:pt x="0" y="0"/>
                  </a:moveTo>
                  <a:lnTo>
                    <a:pt x="3553614" y="0"/>
                  </a:lnTo>
                  <a:lnTo>
                    <a:pt x="3553614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53615" cy="236905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DFBFB"/>
                  </a:solidFill>
                  <a:latin typeface="Open Sauce Bold Italics"/>
                </a:rPr>
                <a:t>Sign Language Recognition System for deaf and dumb people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365559" y="5944862"/>
            <a:ext cx="12960041" cy="953021"/>
            <a:chOff x="0" y="0"/>
            <a:chExt cx="3553615" cy="2613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53614" cy="261316"/>
            </a:xfrm>
            <a:custGeom>
              <a:avLst/>
              <a:gdLst/>
              <a:ahLst/>
              <a:cxnLst/>
              <a:rect r="r" b="b" t="t" l="l"/>
              <a:pathLst>
                <a:path h="261316" w="3553614">
                  <a:moveTo>
                    <a:pt x="0" y="0"/>
                  </a:moveTo>
                  <a:lnTo>
                    <a:pt x="3553614" y="0"/>
                  </a:lnTo>
                  <a:lnTo>
                    <a:pt x="3553614" y="261316"/>
                  </a:lnTo>
                  <a:lnTo>
                    <a:pt x="0" y="261316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553615" cy="299416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DFBFB"/>
                  </a:solidFill>
                  <a:latin typeface="Open Sauce Bold Italics"/>
                </a:rPr>
                <a:t>Indian Sign Language Recognition Using Eigen Value Weighted Euclidean Distance Based Classification Technique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744294" y="5611991"/>
            <a:ext cx="14682715" cy="4681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2300925" y="7630803"/>
            <a:ext cx="12960041" cy="953021"/>
            <a:chOff x="0" y="0"/>
            <a:chExt cx="3553615" cy="2613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53614" cy="261316"/>
            </a:xfrm>
            <a:custGeom>
              <a:avLst/>
              <a:gdLst/>
              <a:ahLst/>
              <a:cxnLst/>
              <a:rect r="r" b="b" t="t" l="l"/>
              <a:pathLst>
                <a:path h="261316" w="3553614">
                  <a:moveTo>
                    <a:pt x="0" y="0"/>
                  </a:moveTo>
                  <a:lnTo>
                    <a:pt x="3553614" y="0"/>
                  </a:lnTo>
                  <a:lnTo>
                    <a:pt x="3553614" y="261316"/>
                  </a:lnTo>
                  <a:lnTo>
                    <a:pt x="0" y="261316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553615" cy="299416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DFBFB"/>
                  </a:solidFill>
                  <a:latin typeface="Open Sauce Bold Italics"/>
                </a:rPr>
                <a:t>Multi-Stroke Thai Finger-Spelling Sign Language Recognition System with Deep Learning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679660" y="7183943"/>
            <a:ext cx="14682715" cy="4681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71137" y="6859090"/>
            <a:ext cx="7313290" cy="115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29640" t="0" r="-4953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06718" y="1744153"/>
            <a:ext cx="4186636" cy="3664427"/>
            <a:chOff x="0" y="0"/>
            <a:chExt cx="5582181" cy="48859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463766" y="0"/>
              <a:ext cx="2654648" cy="2654648"/>
            </a:xfrm>
            <a:custGeom>
              <a:avLst/>
              <a:gdLst/>
              <a:ahLst/>
              <a:cxnLst/>
              <a:rect r="r" b="b" t="t" l="l"/>
              <a:pathLst>
                <a:path h="2654648" w="2654648">
                  <a:moveTo>
                    <a:pt x="0" y="0"/>
                  </a:moveTo>
                  <a:lnTo>
                    <a:pt x="2654649" y="0"/>
                  </a:lnTo>
                  <a:lnTo>
                    <a:pt x="2654649" y="2654648"/>
                  </a:lnTo>
                  <a:lnTo>
                    <a:pt x="0" y="2654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180546"/>
              <a:ext cx="5582181" cy="1705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34"/>
                </a:lnSpc>
              </a:pPr>
              <a:r>
                <a:rPr lang="en-US" sz="3739" spc="186">
                  <a:solidFill>
                    <a:srgbClr val="1C5739"/>
                  </a:solidFill>
                  <a:latin typeface="Open Sauce"/>
                </a:rPr>
                <a:t>Indian Sign</a:t>
              </a:r>
            </a:p>
            <a:p>
              <a:pPr algn="ctr">
                <a:lnSpc>
                  <a:spcPts val="5234"/>
                </a:lnSpc>
              </a:pPr>
              <a:r>
                <a:rPr lang="en-US" sz="3739" spc="186">
                  <a:solidFill>
                    <a:srgbClr val="1C5739"/>
                  </a:solidFill>
                  <a:latin typeface="Open Sauce"/>
                </a:rPr>
                <a:t>Lang Detection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38243" y="3677107"/>
            <a:ext cx="1259293" cy="4572800"/>
            <a:chOff x="0" y="0"/>
            <a:chExt cx="331666" cy="1204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666" cy="1204359"/>
            </a:xfrm>
            <a:custGeom>
              <a:avLst/>
              <a:gdLst/>
              <a:ahLst/>
              <a:cxnLst/>
              <a:rect r="r" b="b" t="t" l="l"/>
              <a:pathLst>
                <a:path h="1204359" w="331666">
                  <a:moveTo>
                    <a:pt x="0" y="0"/>
                  </a:moveTo>
                  <a:lnTo>
                    <a:pt x="331666" y="0"/>
                  </a:lnTo>
                  <a:lnTo>
                    <a:pt x="331666" y="1204359"/>
                  </a:lnTo>
                  <a:lnTo>
                    <a:pt x="0" y="1204359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31666" cy="1223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470633"/>
            <a:chOff x="0" y="0"/>
            <a:chExt cx="1424588" cy="19675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1967574"/>
            </a:xfrm>
            <a:custGeom>
              <a:avLst/>
              <a:gdLst/>
              <a:ahLst/>
              <a:cxnLst/>
              <a:rect r="r" b="b" t="t" l="l"/>
              <a:pathLst>
                <a:path h="1967574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1967574"/>
                  </a:lnTo>
                  <a:lnTo>
                    <a:pt x="0" y="196757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4588" cy="1986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65604" y="1623033"/>
            <a:ext cx="6193696" cy="6937399"/>
          </a:xfrm>
          <a:custGeom>
            <a:avLst/>
            <a:gdLst/>
            <a:ahLst/>
            <a:cxnLst/>
            <a:rect r="r" b="b" t="t" l="l"/>
            <a:pathLst>
              <a:path h="6937399" w="6193696">
                <a:moveTo>
                  <a:pt x="0" y="0"/>
                </a:moveTo>
                <a:lnTo>
                  <a:pt x="6193696" y="0"/>
                </a:lnTo>
                <a:lnTo>
                  <a:pt x="6193696" y="6937399"/>
                </a:lnTo>
                <a:lnTo>
                  <a:pt x="0" y="6937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78" t="0" r="-13347" b="-1135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37137" y="1626282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22397" y="394344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22397" y="474056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2397" y="562172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22397" y="641884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98475" y="410854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Idea and Objective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98475" y="486513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How will we do this?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98475" y="5690586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Literary Review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98475" y="738114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Bibliography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54499" y="721894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98475" y="658104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Implementation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3487" y="7974914"/>
            <a:ext cx="4286327" cy="4286327"/>
          </a:xfrm>
          <a:custGeom>
            <a:avLst/>
            <a:gdLst/>
            <a:ahLst/>
            <a:cxnLst/>
            <a:rect r="r" b="b" t="t" l="l"/>
            <a:pathLst>
              <a:path h="4286327" w="4286327">
                <a:moveTo>
                  <a:pt x="0" y="0"/>
                </a:moveTo>
                <a:lnTo>
                  <a:pt x="4286328" y="0"/>
                </a:lnTo>
                <a:lnTo>
                  <a:pt x="4286328" y="4286327"/>
                </a:lnTo>
                <a:lnTo>
                  <a:pt x="0" y="4286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175690" y="-2426527"/>
            <a:ext cx="6283990" cy="6283990"/>
          </a:xfrm>
          <a:custGeom>
            <a:avLst/>
            <a:gdLst/>
            <a:ahLst/>
            <a:cxnLst/>
            <a:rect r="r" b="b" t="t" l="l"/>
            <a:pathLst>
              <a:path h="6283990" w="6283990">
                <a:moveTo>
                  <a:pt x="0" y="0"/>
                </a:moveTo>
                <a:lnTo>
                  <a:pt x="6283990" y="0"/>
                </a:lnTo>
                <a:lnTo>
                  <a:pt x="6283990" y="6283990"/>
                </a:lnTo>
                <a:lnTo>
                  <a:pt x="0" y="6283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793201" y="-3454092"/>
            <a:ext cx="6684532" cy="668453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61103" y="1342561"/>
            <a:ext cx="1164616" cy="1910409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01480" y="1995347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907654" y="1519911"/>
            <a:ext cx="5916664" cy="1537801"/>
            <a:chOff x="0" y="0"/>
            <a:chExt cx="7374240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914512" y="3230440"/>
            <a:ext cx="1165193" cy="1910409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601958" y="3883226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670275" y="3407790"/>
            <a:ext cx="5918974" cy="1537801"/>
            <a:chOff x="0" y="0"/>
            <a:chExt cx="7377120" cy="19166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309182" y="5460012"/>
            <a:ext cx="1164616" cy="1910409"/>
            <a:chOff x="0" y="0"/>
            <a:chExt cx="1451520" cy="23810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449560" y="6112798"/>
            <a:ext cx="325815" cy="605415"/>
            <a:chOff x="0" y="0"/>
            <a:chExt cx="406080" cy="7545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755734" y="5637362"/>
            <a:ext cx="5916664" cy="1537801"/>
            <a:chOff x="0" y="0"/>
            <a:chExt cx="7374240" cy="19166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762591" y="7347891"/>
            <a:ext cx="1165193" cy="1910409"/>
            <a:chOff x="0" y="0"/>
            <a:chExt cx="1452240" cy="23810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450038" y="8000677"/>
            <a:ext cx="325815" cy="605415"/>
            <a:chOff x="0" y="0"/>
            <a:chExt cx="406080" cy="7545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518354" y="7525241"/>
            <a:ext cx="5918974" cy="1537801"/>
            <a:chOff x="0" y="0"/>
            <a:chExt cx="7377120" cy="19166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8688881" y="1850967"/>
            <a:ext cx="890073" cy="890073"/>
          </a:xfrm>
          <a:custGeom>
            <a:avLst/>
            <a:gdLst/>
            <a:ahLst/>
            <a:cxnLst/>
            <a:rect r="r" b="b" t="t" l="l"/>
            <a:pathLst>
              <a:path h="890073" w="890073">
                <a:moveTo>
                  <a:pt x="0" y="0"/>
                </a:moveTo>
                <a:lnTo>
                  <a:pt x="890073" y="0"/>
                </a:lnTo>
                <a:lnTo>
                  <a:pt x="890073" y="890073"/>
                </a:lnTo>
                <a:lnTo>
                  <a:pt x="0" y="890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042481" y="3764938"/>
            <a:ext cx="823505" cy="823505"/>
          </a:xfrm>
          <a:custGeom>
            <a:avLst/>
            <a:gdLst/>
            <a:ahLst/>
            <a:cxnLst/>
            <a:rect r="r" b="b" t="t" l="l"/>
            <a:pathLst>
              <a:path h="823505" w="823505">
                <a:moveTo>
                  <a:pt x="0" y="0"/>
                </a:moveTo>
                <a:lnTo>
                  <a:pt x="823505" y="0"/>
                </a:lnTo>
                <a:lnTo>
                  <a:pt x="823505" y="823505"/>
                </a:lnTo>
                <a:lnTo>
                  <a:pt x="0" y="823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543234" y="5940137"/>
            <a:ext cx="914486" cy="914486"/>
          </a:xfrm>
          <a:custGeom>
            <a:avLst/>
            <a:gdLst/>
            <a:ahLst/>
            <a:cxnLst/>
            <a:rect r="r" b="b" t="t" l="l"/>
            <a:pathLst>
              <a:path h="914486" w="914486">
                <a:moveTo>
                  <a:pt x="0" y="0"/>
                </a:moveTo>
                <a:lnTo>
                  <a:pt x="914485" y="0"/>
                </a:lnTo>
                <a:lnTo>
                  <a:pt x="914485" y="914485"/>
                </a:lnTo>
                <a:lnTo>
                  <a:pt x="0" y="914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978344" y="7935294"/>
            <a:ext cx="695983" cy="695983"/>
          </a:xfrm>
          <a:custGeom>
            <a:avLst/>
            <a:gdLst/>
            <a:ahLst/>
            <a:cxnLst/>
            <a:rect r="r" b="b" t="t" l="l"/>
            <a:pathLst>
              <a:path h="695983" w="695983">
                <a:moveTo>
                  <a:pt x="0" y="0"/>
                </a:moveTo>
                <a:lnTo>
                  <a:pt x="695984" y="0"/>
                </a:lnTo>
                <a:lnTo>
                  <a:pt x="695984" y="695983"/>
                </a:lnTo>
                <a:lnTo>
                  <a:pt x="0" y="695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03824" y="240604"/>
            <a:ext cx="5605439" cy="110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Overview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79076" y="1670734"/>
            <a:ext cx="3636065" cy="120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26"/>
              </a:lnSpc>
              <a:spcBef>
                <a:spcPct val="0"/>
              </a:spcBef>
            </a:pPr>
            <a:r>
              <a:rPr lang="en-US" sz="1758" spc="172">
                <a:solidFill>
                  <a:srgbClr val="FFFFFF"/>
                </a:solidFill>
                <a:latin typeface="Open Sauce"/>
              </a:rPr>
              <a:t>Develop a Sign Language Detection system using ML and Computer Vision for the deaf and mute community.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781056" y="1824266"/>
            <a:ext cx="1528126" cy="80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IDEA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79705" y="3714588"/>
            <a:ext cx="1592692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AIM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32005" y="5949539"/>
            <a:ext cx="3636065" cy="902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26"/>
              </a:lnSpc>
              <a:spcBef>
                <a:spcPct val="0"/>
              </a:spcBef>
            </a:pPr>
            <a:r>
              <a:rPr lang="en-US" sz="1758" spc="172">
                <a:solidFill>
                  <a:srgbClr val="FFFFFF"/>
                </a:solidFill>
                <a:latin typeface="Open Sauce"/>
              </a:rPr>
              <a:t>Create a real-time and accurate sign language detection model.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734579" y="5944449"/>
            <a:ext cx="3574603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OBJECTIVE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7784" y="7832039"/>
            <a:ext cx="3430264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FEATURES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254016" y="3585681"/>
            <a:ext cx="3636065" cy="120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26"/>
              </a:lnSpc>
              <a:spcBef>
                <a:spcPct val="0"/>
              </a:spcBef>
            </a:pPr>
            <a:r>
              <a:rPr lang="en-US" sz="1758" spc="172">
                <a:solidFill>
                  <a:srgbClr val="FFFFFF"/>
                </a:solidFill>
                <a:latin typeface="Open Sauce"/>
              </a:rPr>
              <a:t>Aims to bridge communication gaps and empower users with hearing and speech impairments.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254016" y="7663015"/>
            <a:ext cx="3636065" cy="123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13054" indent="-156527" lvl="1">
              <a:lnSpc>
                <a:spcPts val="2000"/>
              </a:lnSpc>
              <a:buFont typeface="Arial"/>
              <a:buChar char="•"/>
            </a:pPr>
            <a:r>
              <a:rPr lang="en-US" sz="1449" spc="39">
                <a:solidFill>
                  <a:srgbClr val="FFFFFF"/>
                </a:solidFill>
                <a:latin typeface="Open Sauce"/>
              </a:rPr>
              <a:t>Enable seamless communication and interaction in various settings.</a:t>
            </a:r>
          </a:p>
          <a:p>
            <a:pPr algn="just" marL="313054" indent="-156527" lvl="1">
              <a:lnSpc>
                <a:spcPts val="2000"/>
              </a:lnSpc>
              <a:buFont typeface="Arial"/>
              <a:buChar char="•"/>
            </a:pPr>
            <a:r>
              <a:rPr lang="en-US" sz="1449" spc="39">
                <a:solidFill>
                  <a:srgbClr val="FFFFFF"/>
                </a:solidFill>
                <a:latin typeface="Open Sauce"/>
              </a:rPr>
              <a:t>Improve accessibility and inclusivity for the deaf and mute community.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03824" y="1430201"/>
            <a:ext cx="3934942" cy="59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55"/>
              </a:lnSpc>
              <a:spcBef>
                <a:spcPct val="0"/>
              </a:spcBef>
            </a:pPr>
            <a:r>
              <a:rPr lang="en-US" sz="1779" spc="174">
                <a:solidFill>
                  <a:srgbClr val="FFFFFF"/>
                </a:solidFill>
                <a:latin typeface="Open Sauce"/>
              </a:rPr>
              <a:t>Introducing the Idea and Objective.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31019" y="2550213"/>
            <a:ext cx="6306960" cy="6309618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10264" y="2060790"/>
            <a:ext cx="2223718" cy="2218402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72985" y="3913002"/>
            <a:ext cx="507082" cy="515722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210264" y="7039898"/>
            <a:ext cx="2223718" cy="2218402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72985" y="6975433"/>
            <a:ext cx="507082" cy="515722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13878" y="7124966"/>
            <a:ext cx="219315" cy="216656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62723" y="7039898"/>
            <a:ext cx="2224383" cy="2218402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42620" y="6975433"/>
            <a:ext cx="507082" cy="515722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88830" y="7124966"/>
            <a:ext cx="219979" cy="216656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62723" y="2145857"/>
            <a:ext cx="2224383" cy="2218402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215775" y="3915945"/>
            <a:ext cx="507082" cy="515722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516869" y="4062535"/>
            <a:ext cx="219315" cy="216656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362650" y="4065478"/>
            <a:ext cx="219315" cy="216656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928446" y="3448969"/>
            <a:ext cx="4512106" cy="4512106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37765" y="919486"/>
            <a:ext cx="5150121" cy="105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</a:rPr>
              <a:t>Objectives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37765" y="2117282"/>
            <a:ext cx="4863008" cy="63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70"/>
              </a:lnSpc>
              <a:spcBef>
                <a:spcPct val="0"/>
              </a:spcBef>
            </a:pPr>
            <a:r>
              <a:rPr lang="en-US" sz="1862" spc="182">
                <a:solidFill>
                  <a:srgbClr val="231F20"/>
                </a:solidFill>
                <a:latin typeface="Open Sauce"/>
              </a:rPr>
              <a:t>CLARIFY THE PROJECT'S OVERALL OBJECTIVES AND GOALS.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6998698" y="2591638"/>
            <a:ext cx="1326841" cy="1326841"/>
          </a:xfrm>
          <a:custGeom>
            <a:avLst/>
            <a:gdLst/>
            <a:ahLst/>
            <a:cxnLst/>
            <a:rect r="r" b="b" t="t" l="l"/>
            <a:pathLst>
              <a:path h="1326841" w="1326841">
                <a:moveTo>
                  <a:pt x="0" y="0"/>
                </a:moveTo>
                <a:lnTo>
                  <a:pt x="1326840" y="0"/>
                </a:lnTo>
                <a:lnTo>
                  <a:pt x="1326840" y="1326840"/>
                </a:lnTo>
                <a:lnTo>
                  <a:pt x="0" y="1326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668131" y="2462202"/>
            <a:ext cx="1362786" cy="1362786"/>
          </a:xfrm>
          <a:custGeom>
            <a:avLst/>
            <a:gdLst/>
            <a:ahLst/>
            <a:cxnLst/>
            <a:rect r="r" b="b" t="t" l="l"/>
            <a:pathLst>
              <a:path h="1362786" w="1362786">
                <a:moveTo>
                  <a:pt x="0" y="0"/>
                </a:moveTo>
                <a:lnTo>
                  <a:pt x="1362787" y="0"/>
                </a:lnTo>
                <a:lnTo>
                  <a:pt x="1362787" y="1362787"/>
                </a:lnTo>
                <a:lnTo>
                  <a:pt x="0" y="1362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070078" y="7544263"/>
            <a:ext cx="1209672" cy="1209672"/>
          </a:xfrm>
          <a:custGeom>
            <a:avLst/>
            <a:gdLst/>
            <a:ahLst/>
            <a:cxnLst/>
            <a:rect r="r" b="b" t="t" l="l"/>
            <a:pathLst>
              <a:path h="1209672" w="1209672">
                <a:moveTo>
                  <a:pt x="0" y="0"/>
                </a:moveTo>
                <a:lnTo>
                  <a:pt x="1209673" y="0"/>
                </a:lnTo>
                <a:lnTo>
                  <a:pt x="1209673" y="1209672"/>
                </a:lnTo>
                <a:lnTo>
                  <a:pt x="0" y="1209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581892" y="7408868"/>
            <a:ext cx="1480463" cy="1480463"/>
          </a:xfrm>
          <a:custGeom>
            <a:avLst/>
            <a:gdLst/>
            <a:ahLst/>
            <a:cxnLst/>
            <a:rect r="r" b="b" t="t" l="l"/>
            <a:pathLst>
              <a:path h="1480463" w="1480463">
                <a:moveTo>
                  <a:pt x="0" y="0"/>
                </a:moveTo>
                <a:lnTo>
                  <a:pt x="1480463" y="0"/>
                </a:lnTo>
                <a:lnTo>
                  <a:pt x="1480463" y="1480462"/>
                </a:lnTo>
                <a:lnTo>
                  <a:pt x="0" y="1480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0625205" y="4282134"/>
            <a:ext cx="3077114" cy="2693299"/>
            <a:chOff x="0" y="0"/>
            <a:chExt cx="4102819" cy="359106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1075846" y="0"/>
              <a:ext cx="1951127" cy="1951127"/>
            </a:xfrm>
            <a:custGeom>
              <a:avLst/>
              <a:gdLst/>
              <a:ahLst/>
              <a:cxnLst/>
              <a:rect r="r" b="b" t="t" l="l"/>
              <a:pathLst>
                <a:path h="1951127" w="1951127">
                  <a:moveTo>
                    <a:pt x="0" y="0"/>
                  </a:moveTo>
                  <a:lnTo>
                    <a:pt x="1951127" y="0"/>
                  </a:lnTo>
                  <a:lnTo>
                    <a:pt x="1951127" y="1951127"/>
                  </a:lnTo>
                  <a:lnTo>
                    <a:pt x="0" y="1951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0" y="2346034"/>
              <a:ext cx="4102819" cy="1245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7"/>
                </a:lnSpc>
              </a:pPr>
              <a:r>
                <a:rPr lang="en-US" sz="2748" spc="137">
                  <a:solidFill>
                    <a:srgbClr val="1C5739"/>
                  </a:solidFill>
                  <a:latin typeface="Open Sauce"/>
                </a:rPr>
                <a:t>Indian Sign</a:t>
              </a:r>
            </a:p>
            <a:p>
              <a:pPr algn="ctr">
                <a:lnSpc>
                  <a:spcPts val="3847"/>
                </a:lnSpc>
              </a:pPr>
              <a:r>
                <a:rPr lang="en-US" sz="2748" spc="137">
                  <a:solidFill>
                    <a:srgbClr val="1C5739"/>
                  </a:solidFill>
                  <a:latin typeface="Open Sauce"/>
                </a:rPr>
                <a:t>Lang Detection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337765" y="3601806"/>
            <a:ext cx="4482343" cy="87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31"/>
              </a:lnSpc>
              <a:spcBef>
                <a:spcPct val="0"/>
              </a:spcBef>
            </a:pPr>
            <a:r>
              <a:rPr lang="en-US" sz="1689" spc="165">
                <a:solidFill>
                  <a:srgbClr val="231F20"/>
                </a:solidFill>
                <a:latin typeface="Open Sauce Bold"/>
              </a:rPr>
              <a:t>Real-time Detection:</a:t>
            </a:r>
            <a:r>
              <a:rPr lang="en-US" sz="1689" spc="165">
                <a:solidFill>
                  <a:srgbClr val="231F20"/>
                </a:solidFill>
                <a:latin typeface="Open Sauce"/>
              </a:rPr>
              <a:t> Instant interpretation of sign language gestures for fluid conversations.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37765" y="3216958"/>
            <a:ext cx="3465904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</a:rPr>
              <a:t>Objective 01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37765" y="4998969"/>
            <a:ext cx="4482343" cy="11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31"/>
              </a:lnSpc>
              <a:spcBef>
                <a:spcPct val="0"/>
              </a:spcBef>
            </a:pPr>
            <a:r>
              <a:rPr lang="en-US" sz="1689" spc="165">
                <a:solidFill>
                  <a:srgbClr val="231F20"/>
                </a:solidFill>
                <a:latin typeface="Open Sauce Bold"/>
              </a:rPr>
              <a:t>Gesture Recognition:</a:t>
            </a:r>
            <a:r>
              <a:rPr lang="en-US" sz="1689" spc="165">
                <a:solidFill>
                  <a:srgbClr val="231F20"/>
                </a:solidFill>
                <a:latin typeface="Open Sauce"/>
              </a:rPr>
              <a:t> Diverse recognition of hand movements, facial expressions, and body postures.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37765" y="4610940"/>
            <a:ext cx="3465904" cy="41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>
                <a:solidFill>
                  <a:srgbClr val="397D5A"/>
                </a:solidFill>
                <a:latin typeface="Open Sauce Bold"/>
              </a:rPr>
              <a:t>Objective 02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37765" y="6700912"/>
            <a:ext cx="4482343" cy="11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1"/>
              </a:lnSpc>
              <a:spcBef>
                <a:spcPct val="0"/>
              </a:spcBef>
            </a:pPr>
            <a:r>
              <a:rPr lang="en-US" sz="1689" spc="165" strike="noStrike" u="none">
                <a:solidFill>
                  <a:srgbClr val="231F20"/>
                </a:solidFill>
                <a:latin typeface="Open Sauce Bold"/>
              </a:rPr>
              <a:t>Real-time Feedback:</a:t>
            </a:r>
          </a:p>
          <a:p>
            <a:pPr algn="l" marL="0" indent="0" lvl="0">
              <a:lnSpc>
                <a:spcPts val="2331"/>
              </a:lnSpc>
              <a:spcBef>
                <a:spcPct val="0"/>
              </a:spcBef>
            </a:pPr>
            <a:r>
              <a:rPr lang="en-US" sz="1689" spc="165" strike="noStrike" u="none">
                <a:solidFill>
                  <a:srgbClr val="231F20"/>
                </a:solidFill>
                <a:latin typeface="Open Sauce"/>
              </a:rPr>
              <a:t>Provide immediate feedback to users on the correctness and clarity of their sign gestures.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7765" y="6303379"/>
            <a:ext cx="3465904" cy="42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 strike="noStrike" u="none">
                <a:solidFill>
                  <a:srgbClr val="397D5A"/>
                </a:solidFill>
                <a:latin typeface="Open Sauce Bold"/>
              </a:rPr>
              <a:t>Objective 03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37765" y="8407651"/>
            <a:ext cx="4482343" cy="87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1"/>
              </a:lnSpc>
              <a:spcBef>
                <a:spcPct val="0"/>
              </a:spcBef>
            </a:pPr>
            <a:r>
              <a:rPr lang="en-US" sz="1689" spc="165" strike="noStrike" u="none">
                <a:solidFill>
                  <a:srgbClr val="231F20"/>
                </a:solidFill>
                <a:latin typeface="Open Sauce Bold"/>
              </a:rPr>
              <a:t>Accessibility:</a:t>
            </a:r>
            <a:r>
              <a:rPr lang="en-US" sz="1689" spc="165" strike="noStrike" u="none">
                <a:solidFill>
                  <a:srgbClr val="231F20"/>
                </a:solidFill>
                <a:latin typeface="Open Sauce"/>
              </a:rPr>
              <a:t> User-friendly interface for different devices with voice output and visual cues.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37765" y="8005007"/>
            <a:ext cx="3465904" cy="42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5"/>
              </a:lnSpc>
              <a:spcBef>
                <a:spcPct val="0"/>
              </a:spcBef>
            </a:pPr>
            <a:r>
              <a:rPr lang="en-US" sz="2518" spc="246" strike="noStrike" u="none">
                <a:solidFill>
                  <a:srgbClr val="397D5A"/>
                </a:solidFill>
                <a:latin typeface="Open Sauce Bold"/>
              </a:rPr>
              <a:t>Objective 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93092" y="3256087"/>
            <a:ext cx="4473739" cy="1000075"/>
            <a:chOff x="0" y="0"/>
            <a:chExt cx="1178269" cy="2633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8269" cy="263394"/>
            </a:xfrm>
            <a:custGeom>
              <a:avLst/>
              <a:gdLst/>
              <a:ahLst/>
              <a:cxnLst/>
              <a:rect r="r" b="b" t="t" l="l"/>
              <a:pathLst>
                <a:path h="263394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263394"/>
                  </a:lnTo>
                  <a:lnTo>
                    <a:pt x="0" y="26339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78269" cy="301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  <a:r>
                <a:rPr lang="en-US" sz="2581" spc="25">
                  <a:solidFill>
                    <a:srgbClr val="FFFFFF"/>
                  </a:solidFill>
                  <a:latin typeface="Open Sauce Italics"/>
                </a:rPr>
                <a:t>Hearing Impaired</a:t>
              </a:r>
            </a:p>
            <a:p>
              <a:pPr algn="ctr" marL="0" indent="0" lvl="0">
                <a:lnSpc>
                  <a:spcPts val="3562"/>
                </a:lnSpc>
                <a:spcBef>
                  <a:spcPct val="0"/>
                </a:spcBef>
              </a:pPr>
              <a:r>
                <a:rPr lang="en-US" sz="2581" spc="25">
                  <a:solidFill>
                    <a:srgbClr val="FFFFFF"/>
                  </a:solidFill>
                  <a:latin typeface="Open Sauce Italics"/>
                </a:rPr>
                <a:t> People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693092" y="7826530"/>
            <a:ext cx="4473739" cy="1570253"/>
            <a:chOff x="0" y="0"/>
            <a:chExt cx="1178269" cy="4135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413565"/>
            </a:xfrm>
            <a:custGeom>
              <a:avLst/>
              <a:gdLst/>
              <a:ahLst/>
              <a:cxnLst/>
              <a:rect r="r" b="b" t="t" l="l"/>
              <a:pathLst>
                <a:path h="413565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413565"/>
                  </a:lnTo>
                  <a:lnTo>
                    <a:pt x="0" y="413565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178269" cy="442140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2483"/>
                </a:lnSpc>
                <a:spcBef>
                  <a:spcPct val="0"/>
                </a:spcBef>
              </a:pPr>
              <a:r>
                <a:rPr lang="en-US" sz="1799" spc="17">
                  <a:solidFill>
                    <a:srgbClr val="FFFFFF"/>
                  </a:solidFill>
                  <a:latin typeface="Open Sauce Italics"/>
                </a:rPr>
                <a:t>The project enables hearing-impaired individuals to communicate through sign language recognition, fostering inclusivity and access to information.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30883" y="3256087"/>
            <a:ext cx="4473739" cy="921665"/>
            <a:chOff x="0" y="0"/>
            <a:chExt cx="1178269" cy="2427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8269" cy="242743"/>
            </a:xfrm>
            <a:custGeom>
              <a:avLst/>
              <a:gdLst/>
              <a:ahLst/>
              <a:cxnLst/>
              <a:rect r="r" b="b" t="t" l="l"/>
              <a:pathLst>
                <a:path h="24274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242743"/>
                  </a:lnTo>
                  <a:lnTo>
                    <a:pt x="0" y="24274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78269" cy="280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381" spc="23">
                  <a:solidFill>
                    <a:srgbClr val="FFFFFF"/>
                  </a:solidFill>
                  <a:latin typeface="Open Sauce Italics"/>
                </a:rPr>
                <a:t>People with Speech Disabilities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30883" y="7826530"/>
            <a:ext cx="4473739" cy="1570253"/>
            <a:chOff x="0" y="0"/>
            <a:chExt cx="1178269" cy="4135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8269" cy="413565"/>
            </a:xfrm>
            <a:custGeom>
              <a:avLst/>
              <a:gdLst/>
              <a:ahLst/>
              <a:cxnLst/>
              <a:rect r="r" b="b" t="t" l="l"/>
              <a:pathLst>
                <a:path h="413565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413565"/>
                  </a:lnTo>
                  <a:lnTo>
                    <a:pt x="0" y="413565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78269" cy="451665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2207"/>
                </a:lnSpc>
                <a:spcBef>
                  <a:spcPct val="0"/>
                </a:spcBef>
              </a:pPr>
              <a:r>
                <a:rPr lang="en-US" sz="1599" spc="15">
                  <a:solidFill>
                    <a:srgbClr val="FFFFFF"/>
                  </a:solidFill>
                  <a:latin typeface="Open Sauce Italics"/>
                </a:rPr>
                <a:t>The project enables people with speech disabilities to communicate effectively using sign language gestures, bridging the communication gap and facilitating better interaction with others.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4000">
            <a:off x="3649186" y="4202054"/>
            <a:ext cx="4561551" cy="3756992"/>
          </a:xfrm>
          <a:custGeom>
            <a:avLst/>
            <a:gdLst/>
            <a:ahLst/>
            <a:cxnLst/>
            <a:rect r="r" b="b" t="t" l="l"/>
            <a:pathLst>
              <a:path h="3756992" w="4561551">
                <a:moveTo>
                  <a:pt x="89148" y="0"/>
                </a:moveTo>
                <a:lnTo>
                  <a:pt x="4561552" y="109304"/>
                </a:lnTo>
                <a:lnTo>
                  <a:pt x="4472404" y="3756992"/>
                </a:lnTo>
                <a:lnTo>
                  <a:pt x="0" y="3647689"/>
                </a:lnTo>
                <a:lnTo>
                  <a:pt x="89148" y="0"/>
                </a:lnTo>
                <a:close/>
              </a:path>
            </a:pathLst>
          </a:custGeom>
          <a:blipFill>
            <a:blip r:embed="rId5"/>
            <a:stretch>
              <a:fillRect l="-11871" t="-1942" r="-17846" b="-483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930883" y="4177752"/>
            <a:ext cx="4473739" cy="3648778"/>
          </a:xfrm>
          <a:custGeom>
            <a:avLst/>
            <a:gdLst/>
            <a:ahLst/>
            <a:cxnLst/>
            <a:rect r="r" b="b" t="t" l="l"/>
            <a:pathLst>
              <a:path h="3648778" w="4473739">
                <a:moveTo>
                  <a:pt x="0" y="0"/>
                </a:moveTo>
                <a:lnTo>
                  <a:pt x="4473739" y="0"/>
                </a:lnTo>
                <a:lnTo>
                  <a:pt x="4473739" y="3648778"/>
                </a:lnTo>
                <a:lnTo>
                  <a:pt x="0" y="3648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78" r="0" b="-1973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690980" y="1117986"/>
            <a:ext cx="10713642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Target </a:t>
            </a: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Audience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40" t="0" r="-1204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599330"/>
            <a:ext cx="19313714" cy="156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0"/>
              </a:lnSpc>
            </a:pPr>
            <a:r>
              <a:rPr lang="en-US" sz="8507" spc="833">
                <a:solidFill>
                  <a:srgbClr val="FFFFFF"/>
                </a:solidFill>
                <a:latin typeface="Codec Pro ExtraBold"/>
              </a:rPr>
              <a:t>HOW WILL WE DO THIS?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alphaModFix amt="8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alphaModFix amt="8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5836" y="5292275"/>
            <a:ext cx="8296328" cy="52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3055" spc="299">
                <a:solidFill>
                  <a:srgbClr val="F5FFF5"/>
                </a:solidFill>
                <a:latin typeface="Open Sauce"/>
              </a:rPr>
              <a:t>Briefly discuss the planned process.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05555" y="3510346"/>
            <a:ext cx="380297" cy="362766"/>
            <a:chOff x="0" y="0"/>
            <a:chExt cx="587326" cy="560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35419" y="1355253"/>
            <a:ext cx="1720101" cy="2064402"/>
            <a:chOff x="0" y="0"/>
            <a:chExt cx="2656504" cy="3188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474751" y="3510346"/>
            <a:ext cx="380297" cy="362766"/>
            <a:chOff x="0" y="0"/>
            <a:chExt cx="587326" cy="5602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04615" y="1355253"/>
            <a:ext cx="1720101" cy="2064402"/>
            <a:chOff x="0" y="0"/>
            <a:chExt cx="2656504" cy="31882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842043" y="3510346"/>
            <a:ext cx="380297" cy="362766"/>
            <a:chOff x="0" y="0"/>
            <a:chExt cx="587326" cy="5602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171907" y="1355253"/>
            <a:ext cx="1720101" cy="2064402"/>
            <a:chOff x="0" y="0"/>
            <a:chExt cx="2656504" cy="31882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209335" y="3510346"/>
            <a:ext cx="380297" cy="362766"/>
            <a:chOff x="0" y="0"/>
            <a:chExt cx="587326" cy="5602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539199" y="1355253"/>
            <a:ext cx="1720101" cy="2064402"/>
            <a:chOff x="0" y="0"/>
            <a:chExt cx="2656504" cy="31882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903977" y="1337393"/>
            <a:ext cx="4636959" cy="161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How will we do this?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435419" y="4297533"/>
            <a:ext cx="8823881" cy="5019808"/>
          </a:xfrm>
          <a:custGeom>
            <a:avLst/>
            <a:gdLst/>
            <a:ahLst/>
            <a:cxnLst/>
            <a:rect r="r" b="b" t="t" l="l"/>
            <a:pathLst>
              <a:path h="5019808" w="8823881">
                <a:moveTo>
                  <a:pt x="0" y="0"/>
                </a:moveTo>
                <a:lnTo>
                  <a:pt x="8823881" y="0"/>
                </a:lnTo>
                <a:lnTo>
                  <a:pt x="8823881" y="5019807"/>
                </a:lnTo>
                <a:lnTo>
                  <a:pt x="0" y="5019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141065" y="1664982"/>
            <a:ext cx="1047669" cy="1047669"/>
          </a:xfrm>
          <a:custGeom>
            <a:avLst/>
            <a:gdLst/>
            <a:ahLst/>
            <a:cxnLst/>
            <a:rect r="r" b="b" t="t" l="l"/>
            <a:pathLst>
              <a:path h="1047669" w="1047669">
                <a:moveTo>
                  <a:pt x="0" y="0"/>
                </a:moveTo>
                <a:lnTo>
                  <a:pt x="1047669" y="0"/>
                </a:lnTo>
                <a:lnTo>
                  <a:pt x="1047669" y="1047669"/>
                </a:lnTo>
                <a:lnTo>
                  <a:pt x="0" y="10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786242" y="1675353"/>
            <a:ext cx="1037298" cy="1037298"/>
          </a:xfrm>
          <a:custGeom>
            <a:avLst/>
            <a:gdLst/>
            <a:ahLst/>
            <a:cxnLst/>
            <a:rect r="r" b="b" t="t" l="l"/>
            <a:pathLst>
              <a:path h="1037298" w="1037298">
                <a:moveTo>
                  <a:pt x="0" y="0"/>
                </a:moveTo>
                <a:lnTo>
                  <a:pt x="1037298" y="0"/>
                </a:lnTo>
                <a:lnTo>
                  <a:pt x="1037298" y="1037298"/>
                </a:lnTo>
                <a:lnTo>
                  <a:pt x="0" y="1037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903733" y="1721151"/>
            <a:ext cx="991500" cy="991500"/>
          </a:xfrm>
          <a:custGeom>
            <a:avLst/>
            <a:gdLst/>
            <a:ahLst/>
            <a:cxnLst/>
            <a:rect r="r" b="b" t="t" l="l"/>
            <a:pathLst>
              <a:path h="991500" w="991500">
                <a:moveTo>
                  <a:pt x="0" y="0"/>
                </a:moveTo>
                <a:lnTo>
                  <a:pt x="991500" y="0"/>
                </a:lnTo>
                <a:lnTo>
                  <a:pt x="991500" y="991500"/>
                </a:lnTo>
                <a:lnTo>
                  <a:pt x="0" y="991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542464" y="1699089"/>
            <a:ext cx="979454" cy="979454"/>
          </a:xfrm>
          <a:custGeom>
            <a:avLst/>
            <a:gdLst/>
            <a:ahLst/>
            <a:cxnLst/>
            <a:rect r="r" b="b" t="t" l="l"/>
            <a:pathLst>
              <a:path h="979454" w="979454">
                <a:moveTo>
                  <a:pt x="0" y="0"/>
                </a:moveTo>
                <a:lnTo>
                  <a:pt x="979455" y="0"/>
                </a:lnTo>
                <a:lnTo>
                  <a:pt x="979455" y="979455"/>
                </a:lnTo>
                <a:lnTo>
                  <a:pt x="0" y="9794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50090" y="3572658"/>
            <a:ext cx="4996002" cy="142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0"/>
              </a:lnSpc>
            </a:pPr>
            <a:r>
              <a:rPr lang="en-US" sz="1659" spc="162">
                <a:solidFill>
                  <a:srgbClr val="231F20"/>
                </a:solidFill>
                <a:latin typeface="Open Sauce"/>
              </a:rPr>
              <a:t>OpenCV processes images for feature extraction (resizing, grayscale, HOG), and SVM classifies sign language gestures using these features.</a:t>
            </a:r>
          </a:p>
          <a:p>
            <a:pPr marL="0" indent="0" lvl="0">
              <a:lnSpc>
                <a:spcPts val="229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950090" y="3178775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03977" y="5406000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SVM will be used to classify sign language gestures based on extracted features from images, allowing accurate recognition of signs.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03977" y="5012882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03977" y="6936179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NLP model converts recognized sign language gestures to spoken words, enabling real-time communication for the mute and deaf community.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03977" y="6543060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03977" y="8466358"/>
            <a:ext cx="4482343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A landing page made using HTML, CSS and basic fundamentals of JS.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03977" y="8073239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91275" y="2179745"/>
            <a:ext cx="4486336" cy="1594049"/>
            <a:chOff x="0" y="0"/>
            <a:chExt cx="4073040" cy="144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3017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3017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38092" y="1512782"/>
            <a:ext cx="2264977" cy="2263391"/>
            <a:chOff x="0" y="0"/>
            <a:chExt cx="2056320" cy="2054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28304" y="4033124"/>
            <a:ext cx="4490302" cy="1596428"/>
            <a:chOff x="0" y="0"/>
            <a:chExt cx="4076640" cy="1449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76573" cy="1449324"/>
            </a:xfrm>
            <a:custGeom>
              <a:avLst/>
              <a:gdLst/>
              <a:ahLst/>
              <a:cxnLst/>
              <a:rect r="r" b="b" t="t" l="l"/>
              <a:pathLst>
                <a:path h="1449324" w="4076573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1949" y="3363782"/>
            <a:ext cx="2267356" cy="2265770"/>
            <a:chOff x="0" y="0"/>
            <a:chExt cx="2058480" cy="20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190711" y="5888883"/>
            <a:ext cx="4489509" cy="1594842"/>
            <a:chOff x="0" y="0"/>
            <a:chExt cx="4075920" cy="1447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001122" y="5217162"/>
            <a:ext cx="2264184" cy="2264184"/>
            <a:chOff x="0" y="0"/>
            <a:chExt cx="2055600" cy="205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353193" y="7739090"/>
            <a:ext cx="4487922" cy="1594049"/>
            <a:chOff x="0" y="0"/>
            <a:chExt cx="4074480" cy="1447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74414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4414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238151" y="7067369"/>
            <a:ext cx="2263391" cy="2265770"/>
            <a:chOff x="0" y="0"/>
            <a:chExt cx="2054880" cy="2057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745932" y="7987856"/>
            <a:ext cx="2732632" cy="39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1st Quarter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485593" y="2204304"/>
            <a:ext cx="799426" cy="880347"/>
          </a:xfrm>
          <a:custGeom>
            <a:avLst/>
            <a:gdLst/>
            <a:ahLst/>
            <a:cxnLst/>
            <a:rect r="r" b="b" t="t" l="l"/>
            <a:pathLst>
              <a:path h="880347" w="799426">
                <a:moveTo>
                  <a:pt x="0" y="0"/>
                </a:moveTo>
                <a:lnTo>
                  <a:pt x="799426" y="0"/>
                </a:lnTo>
                <a:lnTo>
                  <a:pt x="799426" y="880347"/>
                </a:lnTo>
                <a:lnTo>
                  <a:pt x="0" y="880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675865" y="5794043"/>
            <a:ext cx="1029692" cy="892261"/>
          </a:xfrm>
          <a:custGeom>
            <a:avLst/>
            <a:gdLst/>
            <a:ahLst/>
            <a:cxnLst/>
            <a:rect r="r" b="b" t="t" l="l"/>
            <a:pathLst>
              <a:path h="892261" w="1029692">
                <a:moveTo>
                  <a:pt x="0" y="0"/>
                </a:moveTo>
                <a:lnTo>
                  <a:pt x="1029692" y="0"/>
                </a:lnTo>
                <a:lnTo>
                  <a:pt x="1029692" y="892261"/>
                </a:lnTo>
                <a:lnTo>
                  <a:pt x="0" y="89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007481" y="7667300"/>
            <a:ext cx="724731" cy="1065909"/>
          </a:xfrm>
          <a:custGeom>
            <a:avLst/>
            <a:gdLst/>
            <a:ahLst/>
            <a:cxnLst/>
            <a:rect r="r" b="b" t="t" l="l"/>
            <a:pathLst>
              <a:path h="1065909" w="724731">
                <a:moveTo>
                  <a:pt x="0" y="0"/>
                </a:moveTo>
                <a:lnTo>
                  <a:pt x="724731" y="0"/>
                </a:lnTo>
                <a:lnTo>
                  <a:pt x="724731" y="1065908"/>
                </a:lnTo>
                <a:lnTo>
                  <a:pt x="0" y="10659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505194" y="4033124"/>
            <a:ext cx="1000866" cy="988796"/>
          </a:xfrm>
          <a:custGeom>
            <a:avLst/>
            <a:gdLst/>
            <a:ahLst/>
            <a:cxnLst/>
            <a:rect r="r" b="b" t="t" l="l"/>
            <a:pathLst>
              <a:path h="988796" w="1000866">
                <a:moveTo>
                  <a:pt x="0" y="0"/>
                </a:moveTo>
                <a:lnTo>
                  <a:pt x="1000866" y="0"/>
                </a:lnTo>
                <a:lnTo>
                  <a:pt x="1000866" y="988796"/>
                </a:lnTo>
                <a:lnTo>
                  <a:pt x="0" y="9887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505194" y="6166027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 u="none">
                <a:solidFill>
                  <a:srgbClr val="231F20"/>
                </a:solidFill>
                <a:latin typeface="Open Sauce Bold"/>
              </a:rPr>
              <a:t>2nd Quarter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77430" y="4323617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 u="none">
                <a:solidFill>
                  <a:srgbClr val="231F20"/>
                </a:solidFill>
                <a:latin typeface="Open Sauce Bold"/>
              </a:rPr>
              <a:t>3rd Quarter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52289" y="2476104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 u="none">
                <a:solidFill>
                  <a:srgbClr val="231F20"/>
                </a:solidFill>
                <a:latin typeface="Open Sauce Bold"/>
              </a:rPr>
              <a:t>4th Quarter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75937" y="4850388"/>
            <a:ext cx="6090810" cy="84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Implementation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16458" y="5668756"/>
            <a:ext cx="3164368" cy="218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745932" y="8431212"/>
            <a:ext cx="2961949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List a milestone or deadline.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05194" y="6587543"/>
            <a:ext cx="2961949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List a milestone or deadline.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77430" y="4649273"/>
            <a:ext cx="2961949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List a milestone or deadline.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052289" y="2857434"/>
            <a:ext cx="2961949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List a milestone or deadline.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531080"/>
            <a:chOff x="0" y="0"/>
            <a:chExt cx="4482924" cy="6666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666622"/>
            </a:xfrm>
            <a:custGeom>
              <a:avLst/>
              <a:gdLst/>
              <a:ahLst/>
              <a:cxnLst/>
              <a:rect r="r" b="b" t="t" l="l"/>
              <a:pathLst>
                <a:path h="666622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666622"/>
                  </a:lnTo>
                  <a:lnTo>
                    <a:pt x="0" y="66662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685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2510482"/>
          </a:xfrm>
          <a:custGeom>
            <a:avLst/>
            <a:gdLst/>
            <a:ahLst/>
            <a:cxnLst/>
            <a:rect r="r" b="b" t="t" l="l"/>
            <a:pathLst>
              <a:path h="2510482" w="16933642">
                <a:moveTo>
                  <a:pt x="0" y="0"/>
                </a:moveTo>
                <a:lnTo>
                  <a:pt x="16933643" y="0"/>
                </a:lnTo>
                <a:lnTo>
                  <a:pt x="16933643" y="2510482"/>
                </a:lnTo>
                <a:lnTo>
                  <a:pt x="0" y="2510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46176" r="0" b="-20350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6044" y="3119189"/>
            <a:ext cx="47877" cy="6139111"/>
            <a:chOff x="0" y="0"/>
            <a:chExt cx="12609" cy="16168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09" cy="1616885"/>
            </a:xfrm>
            <a:custGeom>
              <a:avLst/>
              <a:gdLst/>
              <a:ahLst/>
              <a:cxnLst/>
              <a:rect r="r" b="b" t="t" l="l"/>
              <a:pathLst>
                <a:path h="1616885" w="12609">
                  <a:moveTo>
                    <a:pt x="0" y="0"/>
                  </a:moveTo>
                  <a:lnTo>
                    <a:pt x="12609" y="0"/>
                  </a:lnTo>
                  <a:lnTo>
                    <a:pt x="12609" y="1616885"/>
                  </a:lnTo>
                  <a:lnTo>
                    <a:pt x="0" y="1616885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609" cy="1635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603157" y="752475"/>
            <a:ext cx="13081686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LITERATURE REVIEW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644331" y="3119189"/>
            <a:ext cx="47793" cy="6139111"/>
            <a:chOff x="0" y="0"/>
            <a:chExt cx="12588" cy="1616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88" cy="1616885"/>
            </a:xfrm>
            <a:custGeom>
              <a:avLst/>
              <a:gdLst/>
              <a:ahLst/>
              <a:cxnLst/>
              <a:rect r="r" b="b" t="t" l="l"/>
              <a:pathLst>
                <a:path h="1616885" w="12588">
                  <a:moveTo>
                    <a:pt x="0" y="0"/>
                  </a:moveTo>
                  <a:lnTo>
                    <a:pt x="12588" y="0"/>
                  </a:lnTo>
                  <a:lnTo>
                    <a:pt x="12588" y="1616885"/>
                  </a:lnTo>
                  <a:lnTo>
                    <a:pt x="0" y="1616885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588" cy="1635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698346" y="3081089"/>
            <a:ext cx="4870992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Open Sauce Bold"/>
              </a:rPr>
              <a:t>Indian Sign Language Recognition Using Eigen Value Weighted Euclidean Distance Based Classification Technique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1672" y="3081089"/>
            <a:ext cx="4637673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spc="196">
                <a:solidFill>
                  <a:srgbClr val="231F20"/>
                </a:solidFill>
                <a:latin typeface="Open Sauce Bold"/>
              </a:rPr>
              <a:t>Sign Language Recognition System for deaf and dumb people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58656" y="3081089"/>
            <a:ext cx="4699287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231F20"/>
                </a:solidFill>
                <a:latin typeface="Open Sauce Bold"/>
              </a:rPr>
              <a:t>Multi-Stroke Thai Finger-Spelling Sign Language Recognition System with Deep Learning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91672" y="4626044"/>
            <a:ext cx="4637673" cy="441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Approach Used:-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SIFT(Scale Variance Fourier Transform) Algorithm</a:t>
            </a:r>
          </a:p>
          <a:p>
            <a:pPr>
              <a:lnSpc>
                <a:spcPts val="2346"/>
              </a:lnSpc>
            </a:pPr>
          </a:p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Obtained Accuracy:-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95%  accurate</a:t>
            </a:r>
          </a:p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"/>
              </a:rPr>
              <a:t>results  for 9  alphabets, working accurately for 45 types of inputs.</a:t>
            </a:r>
          </a:p>
          <a:p>
            <a:pPr>
              <a:lnSpc>
                <a:spcPts val="2346"/>
              </a:lnSpc>
            </a:pPr>
          </a:p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Benefits:-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Scale and Rotation Invariance, Distinctive Features</a:t>
            </a:r>
          </a:p>
          <a:p>
            <a:pPr>
              <a:lnSpc>
                <a:spcPts val="2346"/>
              </a:lnSpc>
            </a:pPr>
          </a:p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Drawbacks:-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High Computational Complexity, Sensitivity to Occlusions</a:t>
            </a:r>
          </a:p>
          <a:p>
            <a:pPr>
              <a:lnSpc>
                <a:spcPts val="234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776508" y="9201413"/>
            <a:ext cx="4468000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 Italics"/>
              </a:rPr>
              <a:t>~ASET,Amity University,</a:t>
            </a:r>
          </a:p>
          <a:p>
            <a:pPr algn="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 Italics"/>
              </a:rPr>
              <a:t>Noida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0000" y="9201413"/>
            <a:ext cx="4468000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 Italics"/>
              </a:rPr>
              <a:t>~Don Bosco University,</a:t>
            </a:r>
          </a:p>
          <a:p>
            <a:pPr algn="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 Italics"/>
              </a:rPr>
              <a:t>Guwahati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74299" y="9107494"/>
            <a:ext cx="4468000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 Italics"/>
              </a:rPr>
              <a:t>~Khon Kaen University,</a:t>
            </a:r>
          </a:p>
          <a:p>
            <a:pPr algn="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 Italics"/>
              </a:rPr>
              <a:t>Thailand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25289" y="4626044"/>
            <a:ext cx="4637673" cy="412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Approach Used:-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Eigen Value Weighted Euclidean Distance Based Classification Technique</a:t>
            </a:r>
          </a:p>
          <a:p>
            <a:pPr>
              <a:lnSpc>
                <a:spcPts val="2346"/>
              </a:lnSpc>
            </a:pPr>
          </a:p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Obtained Accuracy:-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Recognized two hand gestures with an improved accuracy rate of 97%.</a:t>
            </a:r>
          </a:p>
          <a:p>
            <a:pPr>
              <a:lnSpc>
                <a:spcPts val="2346"/>
              </a:lnSpc>
            </a:pPr>
          </a:p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Benefits:-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Dimensionality Reduction, Improved Discrimination</a:t>
            </a:r>
          </a:p>
          <a:p>
            <a:pPr>
              <a:lnSpc>
                <a:spcPts val="2346"/>
              </a:lnSpc>
            </a:pPr>
          </a:p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Drawbacks:-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High Complexity, highly data dependent</a:t>
            </a:r>
          </a:p>
          <a:p>
            <a:pPr>
              <a:lnSpc>
                <a:spcPts val="2346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958656" y="4626044"/>
            <a:ext cx="4637673" cy="441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Approach Used:-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Convolution Neural Network (CNN)</a:t>
            </a:r>
          </a:p>
          <a:p>
            <a:pPr>
              <a:lnSpc>
                <a:spcPts val="2346"/>
              </a:lnSpc>
            </a:pPr>
          </a:p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Obtained Accuracy:-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88.00% average accuracy for one stroke, 85.42% for two strokes, 75.00% for three strokes.</a:t>
            </a:r>
          </a:p>
          <a:p>
            <a:pPr>
              <a:lnSpc>
                <a:spcPts val="2346"/>
              </a:lnSpc>
            </a:pPr>
          </a:p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Benefits:-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Feature Learning, Spatial Hierarchies</a:t>
            </a:r>
          </a:p>
          <a:p>
            <a:pPr>
              <a:lnSpc>
                <a:spcPts val="2346"/>
              </a:lnSpc>
            </a:pPr>
          </a:p>
          <a:p>
            <a:pPr>
              <a:lnSpc>
                <a:spcPts val="2346"/>
              </a:lnSpc>
            </a:pPr>
            <a:r>
              <a:rPr lang="en-US" sz="1700" spc="166">
                <a:solidFill>
                  <a:srgbClr val="231F20"/>
                </a:solidFill>
                <a:latin typeface="Open Sauce Bold"/>
              </a:rPr>
              <a:t>Drawbacks:- </a:t>
            </a:r>
            <a:r>
              <a:rPr lang="en-US" sz="1700" spc="166">
                <a:solidFill>
                  <a:srgbClr val="231F20"/>
                </a:solidFill>
                <a:latin typeface="Open Sauce"/>
              </a:rPr>
              <a:t>Computationally intensive, requires large labeled datasets for effective training</a:t>
            </a:r>
          </a:p>
          <a:p>
            <a:pPr>
              <a:lnSpc>
                <a:spcPts val="234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DAFqf93MYwQ</dc:identifier>
  <dcterms:modified xsi:type="dcterms:W3CDTF">2011-08-01T06:04:30Z</dcterms:modified>
  <cp:revision>1</cp:revision>
  <dc:title>ML-SignLang</dc:title>
</cp:coreProperties>
</file>